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9"/>
  </p:notesMasterIdLst>
  <p:sldIdLst>
    <p:sldId id="256" r:id="rId6"/>
    <p:sldId id="257" r:id="rId7"/>
    <p:sldId id="258" r:id="rId8"/>
    <p:sldId id="27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0" r:id="rId18"/>
    <p:sldId id="267" r:id="rId19"/>
    <p:sldId id="268" r:id="rId20"/>
    <p:sldId id="269" r:id="rId21"/>
    <p:sldId id="271" r:id="rId22"/>
    <p:sldId id="279" r:id="rId23"/>
    <p:sldId id="273" r:id="rId24"/>
    <p:sldId id="274" r:id="rId25"/>
    <p:sldId id="275" r:id="rId26"/>
    <p:sldId id="276" r:id="rId27"/>
    <p:sldId id="277" r:id="rId28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슬라이드를 이동하려면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ko-KR" sz="2000" b="0" strike="noStrike" spc="-1">
                <a:latin typeface="Noto Sans CJK KR"/>
              </a:rPr>
              <a:t>메모 서식을 편집하려면 클릭하십시오</a:t>
            </a:r>
            <a:r>
              <a:rPr lang="en-US" sz="2000" b="0" strike="noStrike" spc="-1">
                <a:latin typeface="Noto Sans CJK KR"/>
              </a:rPr>
              <a:t>.</a:t>
            </a:r>
          </a:p>
        </p:txBody>
      </p:sp>
      <p:sp>
        <p:nvSpPr>
          <p:cNvPr id="17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&lt;머리글&gt;</a:t>
            </a:r>
          </a:p>
        </p:txBody>
      </p:sp>
      <p:sp>
        <p:nvSpPr>
          <p:cNvPr id="17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Noto Serif CJK KR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Noto Serif CJK KR"/>
              </a:rPr>
              <a:t>&lt;날짜/시간&gt;</a:t>
            </a:r>
          </a:p>
        </p:txBody>
      </p:sp>
      <p:sp>
        <p:nvSpPr>
          <p:cNvPr id="17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Noto Serif CJK KR"/>
              </a:defRPr>
            </a:lvl1pPr>
          </a:lstStyle>
          <a:p>
            <a:r>
              <a:rPr lang="en-US" sz="1400" b="0" strike="noStrike" spc="-1">
                <a:latin typeface="Noto Serif CJK KR"/>
              </a:rPr>
              <a:t>&lt;바닥글&gt;</a:t>
            </a:r>
          </a:p>
        </p:txBody>
      </p:sp>
      <p:sp>
        <p:nvSpPr>
          <p:cNvPr id="17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Noto Serif CJK KR"/>
              </a:defRPr>
            </a:lvl1pPr>
          </a:lstStyle>
          <a:p>
            <a:pPr algn="r">
              <a:buNone/>
            </a:pPr>
            <a:fld id="{A25E0AB0-471B-4F29-BD47-02549395852D}" type="slidenum">
              <a:rPr lang="en-US" sz="1400" b="0" strike="noStrike" spc="-1">
                <a:latin typeface="Noto Serif CJK KR"/>
              </a:rPr>
              <a:t>‹#›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510421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4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D28158-D61A-4326-BA98-5ACDC1F7417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5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A51248-E3F5-4AA0-B0FB-8C44B9B3AEA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76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7793719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0119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0393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0629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9506058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5160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1550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834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665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56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515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www.pptmon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pptmon.com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hyperlink" Target="http://www.pptmon.com/" TargetMode="External"/><Relationship Id="rId2" Type="http://schemas.openxmlformats.org/officeDocument/2006/relationships/slideLayout" Target="../slideLayouts/slideLayout14.xml"/><Relationship Id="rId16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hyperlink" Target="http://pptmon.com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hyperlink" Target="http://www.pptmon.com/" TargetMode="External"/><Relationship Id="rId2" Type="http://schemas.openxmlformats.org/officeDocument/2006/relationships/slideLayout" Target="../slideLayouts/slideLayout26.xml"/><Relationship Id="rId16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hyperlink" Target="http://pptmon.com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hyperlink" Target="http://www.pptmon.com/" TargetMode="External"/><Relationship Id="rId2" Type="http://schemas.openxmlformats.org/officeDocument/2006/relationships/slideLayout" Target="../slideLayouts/slideLayout38.xml"/><Relationship Id="rId16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hyperlink" Target="http://pptmon.com/" TargetMode="Externa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hyperlink" Target="http://www.pptmon.com/" TargetMode="External"/><Relationship Id="rId2" Type="http://schemas.openxmlformats.org/officeDocument/2006/relationships/slideLayout" Target="../slideLayouts/slideLayout50.xml"/><Relationship Id="rId16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hyperlink" Target="http://pptmon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7"/>
          <p:cNvSpPr/>
          <p:nvPr/>
        </p:nvSpPr>
        <p:spPr>
          <a:xfrm rot="2700000">
            <a:off x="8358120" y="3079440"/>
            <a:ext cx="4655160" cy="3983040"/>
          </a:xfrm>
          <a:custGeom>
            <a:avLst/>
            <a:gdLst/>
            <a:ahLst/>
            <a:cxnLst/>
            <a:rect l="l" t="t" r="r" b="b"/>
            <a:pathLst>
              <a:path w="4655703" h="3983857">
                <a:moveTo>
                  <a:pt x="0" y="0"/>
                </a:moveTo>
                <a:lnTo>
                  <a:pt x="2466017" y="0"/>
                </a:lnTo>
                <a:lnTo>
                  <a:pt x="4655703" y="2189685"/>
                </a:lnTo>
                <a:lnTo>
                  <a:pt x="2861531" y="3983857"/>
                </a:lnTo>
                <a:lnTo>
                  <a:pt x="0" y="3983857"/>
                </a:lnTo>
                <a:close/>
              </a:path>
            </a:pathLst>
          </a:custGeom>
          <a:solidFill>
            <a:srgbClr val="0058F8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타원 3"/>
          <p:cNvSpPr/>
          <p:nvPr/>
        </p:nvSpPr>
        <p:spPr>
          <a:xfrm>
            <a:off x="7048440" y="1434240"/>
            <a:ext cx="3987000" cy="3987000"/>
          </a:xfrm>
          <a:prstGeom prst="ellipse">
            <a:avLst/>
          </a:prstGeom>
          <a:solidFill>
            <a:srgbClr val="0058F8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타원 20"/>
          <p:cNvSpPr/>
          <p:nvPr/>
        </p:nvSpPr>
        <p:spPr>
          <a:xfrm>
            <a:off x="7421040" y="1806480"/>
            <a:ext cx="3242160" cy="3242160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>
            <a:outerShdw blurRad="152280" sx="101000" sy="101000" algn="ctr" rotWithShape="0">
              <a:srgbClr val="000000">
                <a:alpha val="3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직사각형 18"/>
          <p:cNvSpPr/>
          <p:nvPr/>
        </p:nvSpPr>
        <p:spPr>
          <a:xfrm>
            <a:off x="0" y="0"/>
            <a:ext cx="634320" cy="6857280"/>
          </a:xfrm>
          <a:prstGeom prst="rect">
            <a:avLst/>
          </a:prstGeom>
          <a:solidFill>
            <a:srgbClr val="DDEEFF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Graphic 3">
            <a:hlinkClick r:id="rId14"/>
          </p:cNvPr>
          <p:cNvPicPr/>
          <p:nvPr/>
        </p:nvPicPr>
        <p:blipFill>
          <a:blip r:embed="rId15"/>
          <a:srcRect l="29910"/>
          <a:stretch/>
        </p:blipFill>
        <p:spPr>
          <a:xfrm>
            <a:off x="5771160" y="6912000"/>
            <a:ext cx="2238480" cy="245520"/>
          </a:xfrm>
          <a:prstGeom prst="rect">
            <a:avLst/>
          </a:prstGeom>
          <a:ln w="0">
            <a:noFill/>
          </a:ln>
        </p:spPr>
      </p:pic>
      <p:sp>
        <p:nvSpPr>
          <p:cNvPr id="5" name="TextBox 5">
            <a:hlinkClick r:id="rId16"/>
          </p:cNvPr>
          <p:cNvSpPr/>
          <p:nvPr/>
        </p:nvSpPr>
        <p:spPr>
          <a:xfrm>
            <a:off x="4181760" y="6948360"/>
            <a:ext cx="2689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 Unicode MS"/>
                <a:hlinkClick r:id="rId17"/>
              </a:rPr>
              <a:t>Presentation template by</a:t>
            </a:r>
            <a:endParaRPr lang="en-US" sz="1000" b="0" strike="noStrike" spc="-1">
              <a:latin typeface="Noto Sans CJK KR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3">
            <a:hlinkClick r:id="rId14"/>
          </p:cNvPr>
          <p:cNvPicPr/>
          <p:nvPr/>
        </p:nvPicPr>
        <p:blipFill>
          <a:blip r:embed="rId15"/>
          <a:srcRect l="29910"/>
          <a:stretch/>
        </p:blipFill>
        <p:spPr>
          <a:xfrm>
            <a:off x="5771160" y="6912000"/>
            <a:ext cx="2238480" cy="245520"/>
          </a:xfrm>
          <a:prstGeom prst="rect">
            <a:avLst/>
          </a:prstGeom>
          <a:ln w="0">
            <a:noFill/>
          </a:ln>
        </p:spPr>
      </p:pic>
      <p:sp>
        <p:nvSpPr>
          <p:cNvPr id="45" name="TextBox 8">
            <a:hlinkClick r:id="rId16"/>
          </p:cNvPr>
          <p:cNvSpPr/>
          <p:nvPr/>
        </p:nvSpPr>
        <p:spPr>
          <a:xfrm>
            <a:off x="4181760" y="6948360"/>
            <a:ext cx="2689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 Unicode MS"/>
                <a:hlinkClick r:id="rId17"/>
              </a:rPr>
              <a:t>Presentation template by</a:t>
            </a:r>
            <a:endParaRPr lang="en-US" sz="1000" b="0" strike="noStrike" spc="-1">
              <a:latin typeface="Noto Sans CJK KR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0" y="0"/>
            <a:ext cx="4473360" cy="3875040"/>
          </a:xfrm>
          <a:prstGeom prst="rect">
            <a:avLst/>
          </a:prstGeom>
          <a:solidFill>
            <a:srgbClr val="0058F8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타원 15"/>
          <p:cNvSpPr/>
          <p:nvPr/>
        </p:nvSpPr>
        <p:spPr>
          <a:xfrm>
            <a:off x="0" y="1609200"/>
            <a:ext cx="4473360" cy="4473360"/>
          </a:xfrm>
          <a:prstGeom prst="ellipse">
            <a:avLst/>
          </a:prstGeom>
          <a:solidFill>
            <a:srgbClr val="0058F8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phic 3">
            <a:hlinkClick r:id="rId14"/>
          </p:cNvPr>
          <p:cNvPicPr/>
          <p:nvPr/>
        </p:nvPicPr>
        <p:blipFill>
          <a:blip r:embed="rId15"/>
          <a:srcRect l="29910"/>
          <a:stretch/>
        </p:blipFill>
        <p:spPr>
          <a:xfrm>
            <a:off x="5771160" y="6912000"/>
            <a:ext cx="2238480" cy="245520"/>
          </a:xfrm>
          <a:prstGeom prst="rect">
            <a:avLst/>
          </a:prstGeom>
          <a:ln w="0">
            <a:noFill/>
          </a:ln>
        </p:spPr>
      </p:pic>
      <p:sp>
        <p:nvSpPr>
          <p:cNvPr id="87" name="TextBox 8">
            <a:hlinkClick r:id="rId16"/>
          </p:cNvPr>
          <p:cNvSpPr/>
          <p:nvPr/>
        </p:nvSpPr>
        <p:spPr>
          <a:xfrm>
            <a:off x="4181760" y="6948360"/>
            <a:ext cx="2689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 Unicode MS"/>
                <a:hlinkClick r:id="rId17"/>
              </a:rPr>
              <a:t>Presentation template by</a:t>
            </a:r>
            <a:endParaRPr lang="en-US" sz="1000" b="0" strike="noStrike" spc="-1">
              <a:latin typeface="Noto Sans CJK KR"/>
            </a:endParaRPr>
          </a:p>
        </p:txBody>
      </p:sp>
      <p:sp>
        <p:nvSpPr>
          <p:cNvPr id="88" name="자유형: 도형 14"/>
          <p:cNvSpPr/>
          <p:nvPr/>
        </p:nvSpPr>
        <p:spPr>
          <a:xfrm rot="18900000" flipH="1">
            <a:off x="-820800" y="3079440"/>
            <a:ext cx="4655520" cy="3983040"/>
          </a:xfrm>
          <a:custGeom>
            <a:avLst/>
            <a:gdLst/>
            <a:ahLst/>
            <a:cxnLst/>
            <a:rect l="l" t="t" r="r" b="b"/>
            <a:pathLst>
              <a:path w="4655703" h="3983857">
                <a:moveTo>
                  <a:pt x="0" y="0"/>
                </a:moveTo>
                <a:lnTo>
                  <a:pt x="2466017" y="0"/>
                </a:lnTo>
                <a:lnTo>
                  <a:pt x="4655703" y="2189685"/>
                </a:lnTo>
                <a:lnTo>
                  <a:pt x="2861531" y="3983857"/>
                </a:lnTo>
                <a:lnTo>
                  <a:pt x="0" y="3983857"/>
                </a:lnTo>
                <a:close/>
              </a:path>
            </a:pathLst>
          </a:custGeom>
          <a:solidFill>
            <a:srgbClr val="0058F8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타원 15"/>
          <p:cNvSpPr/>
          <p:nvPr/>
        </p:nvSpPr>
        <p:spPr>
          <a:xfrm flipH="1">
            <a:off x="1154880" y="1434240"/>
            <a:ext cx="3987000" cy="3987000"/>
          </a:xfrm>
          <a:prstGeom prst="ellipse">
            <a:avLst/>
          </a:prstGeom>
          <a:solidFill>
            <a:srgbClr val="0058F8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타원 16"/>
          <p:cNvSpPr/>
          <p:nvPr/>
        </p:nvSpPr>
        <p:spPr>
          <a:xfrm flipH="1">
            <a:off x="1527480" y="1806480"/>
            <a:ext cx="3242160" cy="3242160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>
            <a:outerShdw blurRad="152280" sx="101000" sy="101000" algn="ctr" rotWithShape="0">
              <a:srgbClr val="000000">
                <a:alpha val="3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직사각형 17"/>
          <p:cNvSpPr/>
          <p:nvPr/>
        </p:nvSpPr>
        <p:spPr>
          <a:xfrm flipH="1">
            <a:off x="11556360" y="0"/>
            <a:ext cx="634320" cy="6857280"/>
          </a:xfrm>
          <a:prstGeom prst="rect">
            <a:avLst/>
          </a:prstGeom>
          <a:solidFill>
            <a:srgbClr val="DDEEFF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텍스트의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서식을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편집하려면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raphic 3">
            <a:hlinkClick r:id="rId14"/>
          </p:cNvPr>
          <p:cNvPicPr/>
          <p:nvPr/>
        </p:nvPicPr>
        <p:blipFill>
          <a:blip r:embed="rId15"/>
          <a:srcRect l="29910"/>
          <a:stretch/>
        </p:blipFill>
        <p:spPr>
          <a:xfrm>
            <a:off x="5771160" y="6912000"/>
            <a:ext cx="2238480" cy="245520"/>
          </a:xfrm>
          <a:prstGeom prst="rect">
            <a:avLst/>
          </a:prstGeom>
          <a:ln w="0">
            <a:noFill/>
          </a:ln>
        </p:spPr>
      </p:pic>
      <p:sp>
        <p:nvSpPr>
          <p:cNvPr id="131" name="TextBox 14">
            <a:hlinkClick r:id="rId16"/>
          </p:cNvPr>
          <p:cNvSpPr/>
          <p:nvPr/>
        </p:nvSpPr>
        <p:spPr>
          <a:xfrm>
            <a:off x="4181760" y="6948360"/>
            <a:ext cx="2689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 Unicode MS"/>
                <a:hlinkClick r:id="rId17"/>
              </a:rPr>
              <a:t>Presentation template by</a:t>
            </a:r>
            <a:endParaRPr lang="en-US" sz="1000" b="0" strike="noStrike" spc="-1">
              <a:latin typeface="Noto Sans CJK KR"/>
            </a:endParaRPr>
          </a:p>
        </p:txBody>
      </p:sp>
      <p:sp>
        <p:nvSpPr>
          <p:cNvPr id="132" name="직사각형 13"/>
          <p:cNvSpPr/>
          <p:nvPr/>
        </p:nvSpPr>
        <p:spPr>
          <a:xfrm>
            <a:off x="0" y="0"/>
            <a:ext cx="12191400" cy="1002600"/>
          </a:xfrm>
          <a:prstGeom prst="rect">
            <a:avLst/>
          </a:prstGeom>
          <a:solidFill>
            <a:srgbClr val="0058F8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raphic 3">
            <a:hlinkClick r:id="rId14"/>
          </p:cNvPr>
          <p:cNvPicPr/>
          <p:nvPr/>
        </p:nvPicPr>
        <p:blipFill>
          <a:blip r:embed="rId15"/>
          <a:srcRect l="29910"/>
          <a:stretch/>
        </p:blipFill>
        <p:spPr>
          <a:xfrm>
            <a:off x="5771160" y="6912000"/>
            <a:ext cx="2238480" cy="245520"/>
          </a:xfrm>
          <a:prstGeom prst="rect">
            <a:avLst/>
          </a:prstGeom>
          <a:ln w="0">
            <a:noFill/>
          </a:ln>
        </p:spPr>
      </p:pic>
      <p:sp>
        <p:nvSpPr>
          <p:cNvPr id="131" name="TextBox 14">
            <a:hlinkClick r:id="rId16"/>
          </p:cNvPr>
          <p:cNvSpPr/>
          <p:nvPr/>
        </p:nvSpPr>
        <p:spPr>
          <a:xfrm>
            <a:off x="4181760" y="6948360"/>
            <a:ext cx="2689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1000" u="sng" spc="-1">
                <a:solidFill>
                  <a:srgbClr val="0563C1"/>
                </a:solidFill>
                <a:ea typeface="Arial Unicode MS"/>
                <a:hlinkClick r:id="rId17"/>
              </a:rPr>
              <a:t>Presentation template by</a:t>
            </a:r>
            <a:endParaRPr lang="en-US" sz="1000" spc="-1">
              <a:solidFill>
                <a:prstClr val="black"/>
              </a:solidFill>
              <a:latin typeface="Noto Sans CJK KR"/>
            </a:endParaRPr>
          </a:p>
        </p:txBody>
      </p:sp>
      <p:sp>
        <p:nvSpPr>
          <p:cNvPr id="132" name="직사각형 13"/>
          <p:cNvSpPr/>
          <p:nvPr/>
        </p:nvSpPr>
        <p:spPr>
          <a:xfrm>
            <a:off x="0" y="0"/>
            <a:ext cx="12191400" cy="1002600"/>
          </a:xfrm>
          <a:prstGeom prst="rect">
            <a:avLst/>
          </a:prstGeom>
          <a:solidFill>
            <a:srgbClr val="0058F8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802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11"/>
          <p:cNvSpPr/>
          <p:nvPr/>
        </p:nvSpPr>
        <p:spPr>
          <a:xfrm>
            <a:off x="1600200" y="622800"/>
            <a:ext cx="9179640" cy="130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spc="-1" dirty="0">
                <a:solidFill>
                  <a:srgbClr val="000000"/>
                </a:solidFill>
                <a:latin typeface="Poppins Light"/>
                <a:ea typeface="Arial Unicode MS"/>
              </a:rPr>
              <a:t>Pose Estimation</a:t>
            </a:r>
            <a:r>
              <a:rPr lang="ko-KR" sz="4000" b="1" strike="noStrike" spc="-1" dirty="0">
                <a:solidFill>
                  <a:srgbClr val="000000"/>
                </a:solidFill>
                <a:latin typeface="Poppins Light"/>
                <a:ea typeface="Arial Unicode MS"/>
              </a:rPr>
              <a:t>과 </a:t>
            </a:r>
            <a:r>
              <a:rPr lang="en-US" sz="4000" b="1" strike="noStrike" spc="-1" dirty="0">
                <a:solidFill>
                  <a:srgbClr val="000000"/>
                </a:solidFill>
                <a:latin typeface="Poppins Light"/>
                <a:ea typeface="Arial Unicode MS"/>
              </a:rPr>
              <a:t>Person Tracking</a:t>
            </a:r>
            <a:r>
              <a:rPr lang="ko-KR" sz="4000" b="1" strike="noStrike" spc="-1" dirty="0">
                <a:solidFill>
                  <a:srgbClr val="000000"/>
                </a:solidFill>
                <a:latin typeface="Poppins Light"/>
                <a:ea typeface="Arial Unicode MS"/>
              </a:rPr>
              <a:t>을 활용한 자세 확인 프로젝트</a:t>
            </a:r>
            <a:endParaRPr lang="en-US" sz="4000" b="0" strike="noStrike" spc="-1" dirty="0">
              <a:latin typeface="Noto Sans CJK KR"/>
            </a:endParaRPr>
          </a:p>
        </p:txBody>
      </p:sp>
      <p:sp>
        <p:nvSpPr>
          <p:cNvPr id="178" name="사각형: 둥근 모서리 12"/>
          <p:cNvSpPr/>
          <p:nvPr/>
        </p:nvSpPr>
        <p:spPr>
          <a:xfrm>
            <a:off x="1600200" y="3922200"/>
            <a:ext cx="3504600" cy="623880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MEMBER </a:t>
            </a:r>
            <a:r>
              <a:rPr lang="zh-CN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김우석 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179" name="TextBox 26"/>
          <p:cNvSpPr/>
          <p:nvPr/>
        </p:nvSpPr>
        <p:spPr>
          <a:xfrm>
            <a:off x="1728360" y="2535840"/>
            <a:ext cx="294624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CP &amp; MV </a:t>
            </a:r>
            <a:r>
              <a:rPr lang="ko-K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팀</a:t>
            </a:r>
            <a:endParaRPr lang="en-US" sz="2800" b="0" strike="noStrike" spc="-1">
              <a:latin typeface="Noto Sans CJK KR"/>
            </a:endParaRPr>
          </a:p>
        </p:txBody>
      </p:sp>
      <p:sp>
        <p:nvSpPr>
          <p:cNvPr id="180" name="사각형: 둥근 모서리 1"/>
          <p:cNvSpPr/>
          <p:nvPr/>
        </p:nvSpPr>
        <p:spPr>
          <a:xfrm>
            <a:off x="1600200" y="4653720"/>
            <a:ext cx="3504600" cy="623880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MANAGER </a:t>
            </a:r>
            <a:r>
              <a:rPr lang="zh-CN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엄재식 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181" name="사각형: 둥근 모서리 2"/>
          <p:cNvSpPr/>
          <p:nvPr/>
        </p:nvSpPr>
        <p:spPr>
          <a:xfrm>
            <a:off x="1600200" y="5398560"/>
            <a:ext cx="3504600" cy="623880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MEMBER </a:t>
            </a:r>
            <a:r>
              <a:rPr lang="zh-CN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허환욱 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182" name="사각형: 둥근 모서리 12"/>
          <p:cNvSpPr/>
          <p:nvPr/>
        </p:nvSpPr>
        <p:spPr>
          <a:xfrm>
            <a:off x="1576080" y="3192480"/>
            <a:ext cx="3504600" cy="623880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LEADER </a:t>
            </a:r>
            <a:r>
              <a:rPr lang="ko-KR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신현택</a:t>
            </a:r>
            <a:r>
              <a:rPr lang="en-US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 </a:t>
            </a:r>
            <a:endParaRPr lang="en-US" sz="20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직사각형 3"/>
          <p:cNvSpPr/>
          <p:nvPr/>
        </p:nvSpPr>
        <p:spPr>
          <a:xfrm>
            <a:off x="6282360" y="2652480"/>
            <a:ext cx="5010840" cy="155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800" b="1" strike="noStrike" spc="-1">
                <a:solidFill>
                  <a:srgbClr val="000000"/>
                </a:solidFill>
                <a:latin typeface="Poppins Black"/>
                <a:ea typeface="DejaVu Sans"/>
              </a:rPr>
              <a:t>Section 3.</a:t>
            </a:r>
            <a:endParaRPr lang="en-US" sz="4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4800" b="0" strike="noStrike" spc="-1">
                <a:solidFill>
                  <a:srgbClr val="000000"/>
                </a:solidFill>
                <a:latin typeface="Arial"/>
                <a:ea typeface="DejaVu Sans"/>
              </a:rPr>
              <a:t>개발 과정</a:t>
            </a:r>
            <a:endParaRPr lang="en-US" sz="48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21"/>
          <p:cNvSpPr/>
          <p:nvPr/>
        </p:nvSpPr>
        <p:spPr>
          <a:xfrm>
            <a:off x="635040" y="246240"/>
            <a:ext cx="8878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High Level Design</a:t>
            </a:r>
            <a:endParaRPr lang="en-US" sz="4000" b="0" strike="noStrike" spc="-1" dirty="0">
              <a:latin typeface="Noto Sans CJK KR"/>
            </a:endParaRPr>
          </a:p>
        </p:txBody>
      </p:sp>
      <p:pic>
        <p:nvPicPr>
          <p:cNvPr id="220" name="그림 1"/>
          <p:cNvPicPr/>
          <p:nvPr/>
        </p:nvPicPr>
        <p:blipFill>
          <a:blip r:embed="rId2"/>
          <a:stretch/>
        </p:blipFill>
        <p:spPr>
          <a:xfrm>
            <a:off x="327752" y="1295570"/>
            <a:ext cx="3101094" cy="5096437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5238000" y="5554440"/>
            <a:ext cx="232560" cy="421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Noto Sans CJK KR"/>
              </a:rPr>
              <a:t> </a:t>
            </a:r>
          </a:p>
        </p:txBody>
      </p:sp>
      <p:sp>
        <p:nvSpPr>
          <p:cNvPr id="223" name="자유형 222"/>
          <p:cNvSpPr/>
          <p:nvPr/>
        </p:nvSpPr>
        <p:spPr>
          <a:xfrm>
            <a:off x="3910551" y="3387170"/>
            <a:ext cx="1440000" cy="72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5983B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TextBox 223"/>
          <p:cNvSpPr txBox="1"/>
          <p:nvPr/>
        </p:nvSpPr>
        <p:spPr>
          <a:xfrm>
            <a:off x="3784846" y="2643922"/>
            <a:ext cx="2178762" cy="752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Noto Sans CJK KR"/>
              </a:rPr>
              <a:t>High Level Design </a:t>
            </a:r>
            <a:r>
              <a:rPr lang="ko-KR" sz="1800" b="0" strike="noStrike" spc="-1" dirty="0">
                <a:latin typeface="Noto Sans CJK KR"/>
              </a:rPr>
              <a:t>변경 후</a:t>
            </a:r>
            <a:endParaRPr lang="en-US" sz="1800" b="0" strike="noStrike" spc="-1" dirty="0">
              <a:latin typeface="Noto Sans CJK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08" y="1572821"/>
            <a:ext cx="6054166" cy="44954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Box 21"/>
          <p:cNvSpPr/>
          <p:nvPr/>
        </p:nvSpPr>
        <p:spPr>
          <a:xfrm>
            <a:off x="635040" y="246240"/>
            <a:ext cx="8878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개발 과정 </a:t>
            </a:r>
            <a:r>
              <a:rPr lang="en-US" sz="4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– </a:t>
            </a:r>
            <a:r>
              <a:rPr lang="en-US" sz="4000" b="1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음성</a:t>
            </a:r>
            <a:r>
              <a:rPr lang="en-US" sz="4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000" b="1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인식</a:t>
            </a:r>
            <a:endParaRPr lang="en-US" sz="4000" b="0" strike="noStrike" spc="-1" dirty="0">
              <a:latin typeface="Noto Sans CJK KR"/>
            </a:endParaRPr>
          </a:p>
        </p:txBody>
      </p:sp>
      <p:pic>
        <p:nvPicPr>
          <p:cNvPr id="2050" name="Picture 2" descr="Tft Led Wide Screen Smart Tv Stock Vector (Royalty Free) 1127154767 | 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16987" r="1217" b="25626"/>
          <a:stretch/>
        </p:blipFill>
        <p:spPr bwMode="auto">
          <a:xfrm>
            <a:off x="2599267" y="2641666"/>
            <a:ext cx="2699079" cy="173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사람 아이콘 일러스트 ai 다운로드 download person icon - Urbanbrus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0" t="24250" r="36020" b="24532"/>
          <a:stretch/>
        </p:blipFill>
        <p:spPr bwMode="auto">
          <a:xfrm>
            <a:off x="461819" y="2512871"/>
            <a:ext cx="1024674" cy="20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1625601" y="3510398"/>
            <a:ext cx="973666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6" y="1441516"/>
            <a:ext cx="645953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26" y="2634078"/>
            <a:ext cx="27146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942" y="4455337"/>
            <a:ext cx="39814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09" y="3672150"/>
            <a:ext cx="12287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97002" y="3200402"/>
            <a:ext cx="461665" cy="3386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82271" y="3964252"/>
            <a:ext cx="461665" cy="3386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9" name="사각형: 둥근 모서리 12"/>
          <p:cNvSpPr/>
          <p:nvPr/>
        </p:nvSpPr>
        <p:spPr>
          <a:xfrm>
            <a:off x="345811" y="1160974"/>
            <a:ext cx="2524389" cy="389187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altLang="en-US" sz="1600" b="1" spc="-1" smtClean="0">
                <a:solidFill>
                  <a:prstClr val="white"/>
                </a:solidFill>
                <a:latin typeface="Noto Sans CJK KR"/>
              </a:rPr>
              <a:t>사용이유 및 알고리즘</a:t>
            </a:r>
            <a:endParaRPr lang="en-US" sz="1600" b="1" spc="-1" dirty="0">
              <a:solidFill>
                <a:prstClr val="white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Box 21"/>
          <p:cNvSpPr/>
          <p:nvPr/>
        </p:nvSpPr>
        <p:spPr>
          <a:xfrm>
            <a:off x="635040" y="246240"/>
            <a:ext cx="91987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개발 과정 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– UI</a:t>
            </a:r>
            <a:endParaRPr lang="en-US" sz="4000" b="0" strike="noStrike" spc="-1">
              <a:latin typeface="Noto Sans CJK KR"/>
            </a:endParaRPr>
          </a:p>
        </p:txBody>
      </p:sp>
      <p:pic>
        <p:nvPicPr>
          <p:cNvPr id="239" name="그림 1"/>
          <p:cNvPicPr/>
          <p:nvPr/>
        </p:nvPicPr>
        <p:blipFill>
          <a:blip r:embed="rId2"/>
          <a:stretch/>
        </p:blipFill>
        <p:spPr>
          <a:xfrm>
            <a:off x="2814120" y="1375560"/>
            <a:ext cx="4840560" cy="4817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Box 21"/>
          <p:cNvSpPr/>
          <p:nvPr/>
        </p:nvSpPr>
        <p:spPr>
          <a:xfrm>
            <a:off x="635040" y="246240"/>
            <a:ext cx="8878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개발 과정 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– 음성 인식</a:t>
            </a:r>
            <a:endParaRPr lang="en-US" sz="4000" b="0" strike="noStrike" spc="-1">
              <a:latin typeface="Noto Sans CJK KR"/>
            </a:endParaRPr>
          </a:p>
        </p:txBody>
      </p:sp>
      <p:pic>
        <p:nvPicPr>
          <p:cNvPr id="227" name="그림 1"/>
          <p:cNvPicPr/>
          <p:nvPr/>
        </p:nvPicPr>
        <p:blipFill>
          <a:blip r:embed="rId2"/>
          <a:stretch/>
        </p:blipFill>
        <p:spPr>
          <a:xfrm>
            <a:off x="635040" y="4665240"/>
            <a:ext cx="10776960" cy="803520"/>
          </a:xfrm>
          <a:prstGeom prst="rect">
            <a:avLst/>
          </a:prstGeom>
          <a:ln w="0">
            <a:noFill/>
          </a:ln>
        </p:spPr>
      </p:pic>
      <p:sp>
        <p:nvSpPr>
          <p:cNvPr id="228" name="직사각형 2"/>
          <p:cNvSpPr/>
          <p:nvPr/>
        </p:nvSpPr>
        <p:spPr>
          <a:xfrm>
            <a:off x="635040" y="5184360"/>
            <a:ext cx="572400" cy="28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직사각형 3"/>
          <p:cNvSpPr/>
          <p:nvPr/>
        </p:nvSpPr>
        <p:spPr>
          <a:xfrm>
            <a:off x="4313160" y="2156760"/>
            <a:ext cx="3105000" cy="10004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야구”라 말함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30" name="아래쪽 화살표 4"/>
          <p:cNvSpPr/>
          <p:nvPr/>
        </p:nvSpPr>
        <p:spPr>
          <a:xfrm>
            <a:off x="5676120" y="3479760"/>
            <a:ext cx="379080" cy="86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사각형: 둥근 모서리 12"/>
          <p:cNvSpPr/>
          <p:nvPr/>
        </p:nvSpPr>
        <p:spPr>
          <a:xfrm>
            <a:off x="345811" y="1160974"/>
            <a:ext cx="1796259" cy="389187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altLang="en-US" sz="1600" b="1" spc="-1" dirty="0" smtClean="0">
                <a:solidFill>
                  <a:prstClr val="white"/>
                </a:solidFill>
                <a:latin typeface="Noto Sans CJK KR"/>
              </a:rPr>
              <a:t>작동방</a:t>
            </a:r>
            <a:r>
              <a:rPr lang="ko-KR" altLang="en-US" sz="1600" b="1" spc="-1" dirty="0">
                <a:solidFill>
                  <a:prstClr val="white"/>
                </a:solidFill>
                <a:latin typeface="Noto Sans CJK KR"/>
              </a:rPr>
              <a:t>식</a:t>
            </a:r>
            <a:endParaRPr lang="en-US" sz="1600" b="1" spc="-1" dirty="0">
              <a:solidFill>
                <a:prstClr val="white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Box 21"/>
          <p:cNvSpPr/>
          <p:nvPr/>
        </p:nvSpPr>
        <p:spPr>
          <a:xfrm>
            <a:off x="635040" y="246240"/>
            <a:ext cx="91987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개발 과정 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– Pose Estimation &amp; </a:t>
            </a: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점수화</a:t>
            </a:r>
            <a:endParaRPr lang="en-US" sz="4000" b="0" strike="noStrike" spc="-1">
              <a:latin typeface="Noto Sans CJK KR"/>
            </a:endParaRPr>
          </a:p>
        </p:txBody>
      </p:sp>
      <p:pic>
        <p:nvPicPr>
          <p:cNvPr id="3" name="그림 4"/>
          <p:cNvPicPr/>
          <p:nvPr/>
        </p:nvPicPr>
        <p:blipFill>
          <a:blip r:embed="rId2"/>
          <a:stretch/>
        </p:blipFill>
        <p:spPr>
          <a:xfrm>
            <a:off x="508039" y="1868275"/>
            <a:ext cx="3496694" cy="2552421"/>
          </a:xfrm>
          <a:prstGeom prst="rect">
            <a:avLst/>
          </a:prstGeom>
          <a:ln w="0">
            <a:noFill/>
          </a:ln>
        </p:spPr>
      </p:pic>
      <p:sp>
        <p:nvSpPr>
          <p:cNvPr id="4" name="사각형: 둥근 모서리 12"/>
          <p:cNvSpPr/>
          <p:nvPr/>
        </p:nvSpPr>
        <p:spPr>
          <a:xfrm>
            <a:off x="1246500" y="4871022"/>
            <a:ext cx="2019769" cy="564594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600" b="1" spc="-1" dirty="0" smtClean="0">
                <a:solidFill>
                  <a:srgbClr val="FFFFFF"/>
                </a:solidFill>
                <a:latin typeface="Poppins Light"/>
              </a:rPr>
              <a:t>관절 번호에 대한 좌표</a:t>
            </a:r>
            <a:endParaRPr lang="en-US" sz="1600" b="1" strike="noStrike" spc="-1" dirty="0">
              <a:latin typeface="Noto Sans CJK KR"/>
            </a:endParaRPr>
          </a:p>
        </p:txBody>
      </p:sp>
      <p:pic>
        <p:nvPicPr>
          <p:cNvPr id="3074" name="Picture 2" descr="이론] 세점 사이의 각도 (두 직선 사이의 각도) 구하기..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68" y="1680930"/>
            <a:ext cx="2976034" cy="292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12"/>
          <p:cNvSpPr/>
          <p:nvPr/>
        </p:nvSpPr>
        <p:spPr>
          <a:xfrm>
            <a:off x="4931600" y="4871022"/>
            <a:ext cx="2019769" cy="564594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600" b="1" strike="noStrike" spc="-1" dirty="0" smtClean="0">
                <a:solidFill>
                  <a:schemeClr val="bg1"/>
                </a:solidFill>
                <a:latin typeface="Noto Sans CJK KR"/>
              </a:rPr>
              <a:t>세 점에 대한 벡터 및 각도 계산</a:t>
            </a:r>
            <a:endParaRPr lang="en-US" sz="1600" b="1" strike="noStrike" spc="-1" dirty="0">
              <a:solidFill>
                <a:schemeClr val="bg1"/>
              </a:solidFill>
              <a:latin typeface="Noto Sans CJK KR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37" y="2708789"/>
            <a:ext cx="4126446" cy="159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사각형: 둥근 모서리 12"/>
          <p:cNvSpPr/>
          <p:nvPr/>
        </p:nvSpPr>
        <p:spPr>
          <a:xfrm>
            <a:off x="8644997" y="4871022"/>
            <a:ext cx="2377525" cy="564594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600" b="1" strike="noStrike" spc="-1" dirty="0" smtClean="0">
                <a:solidFill>
                  <a:schemeClr val="bg1"/>
                </a:solidFill>
                <a:latin typeface="Noto Sans CJK KR"/>
              </a:rPr>
              <a:t>각도 비교와 </a:t>
            </a:r>
            <a:r>
              <a:rPr lang="ko-KR" altLang="en-US" sz="1600" b="1" strike="noStrike" spc="-1" dirty="0" err="1" smtClean="0">
                <a:solidFill>
                  <a:schemeClr val="bg1"/>
                </a:solidFill>
                <a:latin typeface="Noto Sans CJK KR"/>
              </a:rPr>
              <a:t>유사도에</a:t>
            </a:r>
            <a:r>
              <a:rPr lang="ko-KR" altLang="en-US" sz="1600" b="1" strike="noStrike" spc="-1" dirty="0" smtClean="0">
                <a:solidFill>
                  <a:schemeClr val="bg1"/>
                </a:solidFill>
                <a:latin typeface="Noto Sans CJK KR"/>
              </a:rPr>
              <a:t> 따른 점수 부여</a:t>
            </a:r>
            <a:endParaRPr lang="en-US" sz="1600" b="1" strike="noStrike" spc="-1" dirty="0">
              <a:solidFill>
                <a:schemeClr val="bg1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Box 21"/>
          <p:cNvSpPr/>
          <p:nvPr/>
        </p:nvSpPr>
        <p:spPr>
          <a:xfrm>
            <a:off x="635040" y="246240"/>
            <a:ext cx="91987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개발 과정 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– Pose Estimation &amp; </a:t>
            </a: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점수화</a:t>
            </a:r>
            <a:endParaRPr lang="en-US" sz="4000" b="0" strike="noStrike" spc="-1">
              <a:latin typeface="Noto Sans CJK KR"/>
            </a:endParaRPr>
          </a:p>
        </p:txBody>
      </p:sp>
      <p:pic>
        <p:nvPicPr>
          <p:cNvPr id="233" name="그림 1"/>
          <p:cNvPicPr/>
          <p:nvPr/>
        </p:nvPicPr>
        <p:blipFill>
          <a:blip r:embed="rId2"/>
          <a:stretch/>
        </p:blipFill>
        <p:spPr>
          <a:xfrm>
            <a:off x="746640" y="1139760"/>
            <a:ext cx="4608720" cy="5373000"/>
          </a:xfrm>
          <a:prstGeom prst="rect">
            <a:avLst/>
          </a:prstGeom>
          <a:ln w="0">
            <a:noFill/>
          </a:ln>
        </p:spPr>
      </p:pic>
      <p:sp>
        <p:nvSpPr>
          <p:cNvPr id="234" name="직사각형 3"/>
          <p:cNvSpPr/>
          <p:nvPr/>
        </p:nvSpPr>
        <p:spPr>
          <a:xfrm>
            <a:off x="7901640" y="1932480"/>
            <a:ext cx="3105000" cy="10004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따라할 타겟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35" name="직사각형 4"/>
          <p:cNvSpPr/>
          <p:nvPr/>
        </p:nvSpPr>
        <p:spPr>
          <a:xfrm>
            <a:off x="7901640" y="4675680"/>
            <a:ext cx="3105000" cy="10004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카메라를 통한 </a:t>
            </a:r>
            <a:r>
              <a:rPr lang="ko-KR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인풋</a:t>
            </a:r>
            <a:r>
              <a:rPr lang="en-US" altLang="ko-KR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(User)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236" name="아래쪽 화살표 5"/>
          <p:cNvSpPr/>
          <p:nvPr/>
        </p:nvSpPr>
        <p:spPr>
          <a:xfrm rot="5400000">
            <a:off x="6361560" y="1809360"/>
            <a:ext cx="534600" cy="1246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아래쪽 화살표 6"/>
          <p:cNvSpPr/>
          <p:nvPr/>
        </p:nvSpPr>
        <p:spPr>
          <a:xfrm rot="5400000">
            <a:off x="6361560" y="4552560"/>
            <a:ext cx="534600" cy="1246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1"/>
          <p:cNvSpPr/>
          <p:nvPr/>
        </p:nvSpPr>
        <p:spPr>
          <a:xfrm>
            <a:off x="635040" y="246240"/>
            <a:ext cx="106480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개발 과정 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– Person Tracking </a:t>
            </a: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개선 모델 개발</a:t>
            </a:r>
            <a:endParaRPr lang="en-US" sz="4000" b="0" strike="noStrike" spc="-1">
              <a:latin typeface="Noto Sans CJK KR"/>
            </a:endParaRPr>
          </a:p>
        </p:txBody>
      </p:sp>
      <p:pic>
        <p:nvPicPr>
          <p:cNvPr id="4100" name="Picture 4" descr="PC 캐릭터 무료 다운로드를 위한 벡터, 사진 및 일러스트레이션 - illust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820" y="4993748"/>
            <a:ext cx="1552572" cy="155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숨고 후기) 방송댄스/커버댄스의 주인공은 나야나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1857058"/>
            <a:ext cx="4752972" cy="248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287867" y="4445000"/>
            <a:ext cx="1964266" cy="88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344333" y="4445000"/>
            <a:ext cx="2159000" cy="88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87867" y="1718733"/>
            <a:ext cx="5215466" cy="272626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490133" y="1718733"/>
            <a:ext cx="0" cy="27262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4933" y="4563533"/>
            <a:ext cx="204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Scanning…</a:t>
            </a:r>
            <a:endParaRPr lang="ko-KR" altLang="en-US" dirty="0"/>
          </a:p>
        </p:txBody>
      </p:sp>
      <p:pic>
        <p:nvPicPr>
          <p:cNvPr id="18" name="Picture 8" descr="숨고 후기) 방송댄스/커버댄스의 주인공은 나야나!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0" t="26607" r="40681" b="9607"/>
          <a:stretch/>
        </p:blipFill>
        <p:spPr bwMode="auto">
          <a:xfrm>
            <a:off x="9441918" y="2348816"/>
            <a:ext cx="956733" cy="158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C 캐릭터 무료 다운로드를 위한 벡터, 사진 및 일러스트레이션 - illust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278" y="4993748"/>
            <a:ext cx="1552572" cy="155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9276818" y="4071784"/>
            <a:ext cx="104773" cy="126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0473791" y="4071784"/>
            <a:ext cx="63501" cy="1262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276818" y="2200651"/>
            <a:ext cx="1260474" cy="187113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9610191" y="2200651"/>
            <a:ext cx="0" cy="18711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24391" y="4563533"/>
            <a:ext cx="204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Scanning!</a:t>
            </a:r>
            <a:endParaRPr lang="ko-KR" altLang="en-US" dirty="0"/>
          </a:p>
        </p:txBody>
      </p:sp>
      <p:sp>
        <p:nvSpPr>
          <p:cNvPr id="28" name="오른쪽 화살표 27"/>
          <p:cNvSpPr/>
          <p:nvPr/>
        </p:nvSpPr>
        <p:spPr>
          <a:xfrm>
            <a:off x="6612467" y="3098112"/>
            <a:ext cx="1828800" cy="93556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477000" y="2712534"/>
            <a:ext cx="196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Person Tracking</a:t>
            </a:r>
            <a:endParaRPr lang="ko-KR" altLang="en-US" dirty="0"/>
          </a:p>
        </p:txBody>
      </p:sp>
      <p:sp>
        <p:nvSpPr>
          <p:cNvPr id="36" name="사각형: 둥근 모서리 12"/>
          <p:cNvSpPr/>
          <p:nvPr/>
        </p:nvSpPr>
        <p:spPr>
          <a:xfrm>
            <a:off x="345811" y="1160974"/>
            <a:ext cx="2998522" cy="389187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600" b="1" spc="-1" dirty="0" smtClean="0">
                <a:solidFill>
                  <a:prstClr val="white"/>
                </a:solidFill>
                <a:latin typeface="Noto Sans CJK KR"/>
              </a:rPr>
              <a:t>Person Tracking </a:t>
            </a:r>
            <a:r>
              <a:rPr lang="ko-KR" altLang="en-US" sz="1600" b="1" spc="-1" dirty="0" smtClean="0">
                <a:solidFill>
                  <a:prstClr val="white"/>
                </a:solidFill>
                <a:latin typeface="Noto Sans CJK KR"/>
              </a:rPr>
              <a:t>사용 이유</a:t>
            </a:r>
            <a:endParaRPr lang="en-US" sz="1600" b="1" spc="-1" dirty="0">
              <a:solidFill>
                <a:prstClr val="white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1"/>
          <p:cNvSpPr/>
          <p:nvPr/>
        </p:nvSpPr>
        <p:spPr>
          <a:xfrm>
            <a:off x="635040" y="246240"/>
            <a:ext cx="106480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ko-KR" altLang="en-US" sz="4000" b="1" spc="-1">
                <a:solidFill>
                  <a:srgbClr val="FFFFFF"/>
                </a:solidFill>
              </a:rPr>
              <a:t>개발 과정 </a:t>
            </a:r>
            <a:r>
              <a:rPr lang="en-US" sz="4000" b="1" spc="-1">
                <a:solidFill>
                  <a:srgbClr val="FFFFFF"/>
                </a:solidFill>
              </a:rPr>
              <a:t>– Person Tracking </a:t>
            </a:r>
            <a:r>
              <a:rPr lang="ko-KR" altLang="en-US" sz="4000" b="1" spc="-1">
                <a:solidFill>
                  <a:srgbClr val="FFFFFF"/>
                </a:solidFill>
              </a:rPr>
              <a:t>개선 모델 개발</a:t>
            </a:r>
            <a:endParaRPr lang="en-US" sz="4000" spc="-1">
              <a:solidFill>
                <a:prstClr val="black"/>
              </a:solidFill>
              <a:latin typeface="Noto Sans CJK KR"/>
            </a:endParaRPr>
          </a:p>
        </p:txBody>
      </p:sp>
      <p:pic>
        <p:nvPicPr>
          <p:cNvPr id="4098" name="Picture 2" descr="post-thumbnai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1770" r="6575" b="11327"/>
          <a:stretch/>
        </p:blipFill>
        <p:spPr bwMode="auto">
          <a:xfrm>
            <a:off x="855130" y="1903843"/>
            <a:ext cx="4223509" cy="315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C 캐릭터 무료 다운로드를 위한 벡터, 사진 및 일러스트레이션 - illust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65" y="5062512"/>
            <a:ext cx="1552572" cy="155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12"/>
          <p:cNvSpPr/>
          <p:nvPr/>
        </p:nvSpPr>
        <p:spPr>
          <a:xfrm>
            <a:off x="345811" y="1160974"/>
            <a:ext cx="2998522" cy="389187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altLang="en-US" sz="1600" b="1" spc="-1" dirty="0" smtClean="0">
                <a:solidFill>
                  <a:prstClr val="white"/>
                </a:solidFill>
                <a:latin typeface="Noto Sans CJK KR"/>
              </a:rPr>
              <a:t>개선 모델 개발이유</a:t>
            </a:r>
            <a:endParaRPr lang="en-US" sz="1600" b="1" spc="-1" dirty="0">
              <a:solidFill>
                <a:prstClr val="white"/>
              </a:solidFill>
              <a:latin typeface="Noto Sans CJK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6133" y="5469467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Too heavy…</a:t>
            </a:r>
            <a:endParaRPr lang="ko-KR" altLang="en-US" dirty="0"/>
          </a:p>
        </p:txBody>
      </p:sp>
      <p:pic>
        <p:nvPicPr>
          <p:cNvPr id="7170" name="Picture 2" descr="Tracking and counting system of moving people | IT-Jim development compan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8" r="47397"/>
          <a:stretch/>
        </p:blipFill>
        <p:spPr bwMode="auto">
          <a:xfrm>
            <a:off x="7499199" y="1985676"/>
            <a:ext cx="2165916" cy="25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C 캐릭터 무료 다운로드를 위한 벡터, 사진 및 일러스트레이션 - illust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32" y="4543415"/>
            <a:ext cx="1552572" cy="155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40800" y="495140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Oh Light!</a:t>
            </a:r>
            <a:endParaRPr lang="ko-KR" altLang="en-US" dirty="0"/>
          </a:p>
        </p:txBody>
      </p:sp>
      <p:sp>
        <p:nvSpPr>
          <p:cNvPr id="5" name="달 4"/>
          <p:cNvSpPr/>
          <p:nvPr/>
        </p:nvSpPr>
        <p:spPr>
          <a:xfrm rot="16200000">
            <a:off x="7769244" y="5846419"/>
            <a:ext cx="124317" cy="426432"/>
          </a:xfrm>
          <a:prstGeom prst="moon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달 13"/>
          <p:cNvSpPr/>
          <p:nvPr/>
        </p:nvSpPr>
        <p:spPr>
          <a:xfrm rot="16200000">
            <a:off x="7666928" y="6041152"/>
            <a:ext cx="124317" cy="426432"/>
          </a:xfrm>
          <a:prstGeom prst="moon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달 14"/>
          <p:cNvSpPr/>
          <p:nvPr/>
        </p:nvSpPr>
        <p:spPr>
          <a:xfrm rot="16200000">
            <a:off x="7513430" y="6269643"/>
            <a:ext cx="124317" cy="426432"/>
          </a:xfrm>
          <a:prstGeom prst="moon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달 15"/>
          <p:cNvSpPr/>
          <p:nvPr/>
        </p:nvSpPr>
        <p:spPr>
          <a:xfrm rot="16200000">
            <a:off x="8289585" y="5846418"/>
            <a:ext cx="124317" cy="426432"/>
          </a:xfrm>
          <a:prstGeom prst="moon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달 16"/>
          <p:cNvSpPr/>
          <p:nvPr/>
        </p:nvSpPr>
        <p:spPr>
          <a:xfrm rot="16200000">
            <a:off x="8371157" y="6041152"/>
            <a:ext cx="124317" cy="426432"/>
          </a:xfrm>
          <a:prstGeom prst="moon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달 17"/>
          <p:cNvSpPr/>
          <p:nvPr/>
        </p:nvSpPr>
        <p:spPr>
          <a:xfrm rot="16200000">
            <a:off x="8564729" y="6269643"/>
            <a:ext cx="124317" cy="426432"/>
          </a:xfrm>
          <a:prstGeom prst="moon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눈물 방울 6"/>
          <p:cNvSpPr/>
          <p:nvPr/>
        </p:nvSpPr>
        <p:spPr>
          <a:xfrm rot="18936943">
            <a:off x="2587924" y="5685880"/>
            <a:ext cx="170429" cy="147268"/>
          </a:xfrm>
          <a:prstGeom prst="teardrop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직사각형 3"/>
          <p:cNvSpPr/>
          <p:nvPr/>
        </p:nvSpPr>
        <p:spPr>
          <a:xfrm>
            <a:off x="6282360" y="2652480"/>
            <a:ext cx="5010840" cy="155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800" b="1" strike="noStrike" spc="-1">
                <a:solidFill>
                  <a:srgbClr val="000000"/>
                </a:solidFill>
                <a:latin typeface="Poppins Black"/>
                <a:ea typeface="DejaVu Sans"/>
              </a:rPr>
              <a:t>Section 4.</a:t>
            </a:r>
            <a:endParaRPr lang="en-US" sz="4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4800" b="0" strike="noStrike" spc="-1">
                <a:solidFill>
                  <a:srgbClr val="000000"/>
                </a:solidFill>
                <a:latin typeface="Arial"/>
                <a:ea typeface="DejaVu Sans"/>
              </a:rPr>
              <a:t>프로젝트 시연</a:t>
            </a:r>
            <a:endParaRPr lang="en-US" sz="48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3"/>
          <p:cNvSpPr/>
          <p:nvPr/>
        </p:nvSpPr>
        <p:spPr>
          <a:xfrm>
            <a:off x="655560" y="2329920"/>
            <a:ext cx="3254040" cy="7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400" b="1" strike="noStrike" spc="-1">
                <a:solidFill>
                  <a:srgbClr val="FFFFFF"/>
                </a:solidFill>
                <a:latin typeface="Poppins Black"/>
                <a:ea typeface="Arial Unicode MS"/>
              </a:rPr>
              <a:t>Section</a:t>
            </a:r>
            <a:endParaRPr lang="en-US" sz="4400" b="0" strike="noStrike" spc="-1">
              <a:latin typeface="Noto Sans CJK KR"/>
            </a:endParaRPr>
          </a:p>
        </p:txBody>
      </p:sp>
      <p:sp>
        <p:nvSpPr>
          <p:cNvPr id="184" name="직사각형 6"/>
          <p:cNvSpPr/>
          <p:nvPr/>
        </p:nvSpPr>
        <p:spPr>
          <a:xfrm>
            <a:off x="5424840" y="1861920"/>
            <a:ext cx="31384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2800" b="1" strike="noStrike" spc="-1">
                <a:solidFill>
                  <a:srgbClr val="000000"/>
                </a:solidFill>
                <a:latin typeface="Poppins Black"/>
                <a:ea typeface="DejaVu Sans"/>
              </a:rPr>
              <a:t>개요 및 개발 목표</a:t>
            </a:r>
            <a:endParaRPr lang="en-US" sz="2800" b="0" strike="noStrike" spc="-1">
              <a:latin typeface="Noto Sans CJK KR"/>
            </a:endParaRPr>
          </a:p>
        </p:txBody>
      </p:sp>
      <p:sp>
        <p:nvSpPr>
          <p:cNvPr id="185" name="직사각형 7"/>
          <p:cNvSpPr/>
          <p:nvPr/>
        </p:nvSpPr>
        <p:spPr>
          <a:xfrm>
            <a:off x="5411880" y="1367280"/>
            <a:ext cx="3138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01.</a:t>
            </a:r>
            <a:endParaRPr lang="en-US" sz="3600" b="0" strike="noStrike" spc="-1">
              <a:latin typeface="Noto Sans CJK KR"/>
            </a:endParaRPr>
          </a:p>
        </p:txBody>
      </p:sp>
      <p:sp>
        <p:nvSpPr>
          <p:cNvPr id="186" name="직사각형 9"/>
          <p:cNvSpPr/>
          <p:nvPr/>
        </p:nvSpPr>
        <p:spPr>
          <a:xfrm>
            <a:off x="8675280" y="1861920"/>
            <a:ext cx="31384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R&amp;R </a:t>
            </a:r>
            <a:r>
              <a:rPr lang="ko-KR" sz="28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및 스케쥴</a:t>
            </a:r>
            <a:endParaRPr lang="en-US" sz="2800" b="0" strike="noStrike" spc="-1">
              <a:latin typeface="Noto Sans CJK KR"/>
            </a:endParaRPr>
          </a:p>
        </p:txBody>
      </p:sp>
      <p:sp>
        <p:nvSpPr>
          <p:cNvPr id="187" name="직사각형 10"/>
          <p:cNvSpPr/>
          <p:nvPr/>
        </p:nvSpPr>
        <p:spPr>
          <a:xfrm>
            <a:off x="8662680" y="1367280"/>
            <a:ext cx="3138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02.</a:t>
            </a:r>
            <a:endParaRPr lang="en-US" sz="3600" b="0" strike="noStrike" spc="-1">
              <a:latin typeface="Noto Sans CJK KR"/>
            </a:endParaRPr>
          </a:p>
        </p:txBody>
      </p:sp>
      <p:sp>
        <p:nvSpPr>
          <p:cNvPr id="188" name="직사각형 12"/>
          <p:cNvSpPr/>
          <p:nvPr/>
        </p:nvSpPr>
        <p:spPr>
          <a:xfrm>
            <a:off x="5424840" y="3183480"/>
            <a:ext cx="31384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28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개발 과정</a:t>
            </a:r>
            <a:endParaRPr lang="en-US" sz="2800" b="0" strike="noStrike" spc="-1">
              <a:latin typeface="Noto Sans CJK KR"/>
            </a:endParaRPr>
          </a:p>
        </p:txBody>
      </p:sp>
      <p:sp>
        <p:nvSpPr>
          <p:cNvPr id="189" name="직사각형 13"/>
          <p:cNvSpPr/>
          <p:nvPr/>
        </p:nvSpPr>
        <p:spPr>
          <a:xfrm>
            <a:off x="5411880" y="2688840"/>
            <a:ext cx="3138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03.</a:t>
            </a:r>
            <a:endParaRPr lang="en-US" sz="3600" b="0" strike="noStrike" spc="-1">
              <a:latin typeface="Noto Sans CJK KR"/>
            </a:endParaRPr>
          </a:p>
        </p:txBody>
      </p:sp>
      <p:sp>
        <p:nvSpPr>
          <p:cNvPr id="190" name="직사각형 15"/>
          <p:cNvSpPr/>
          <p:nvPr/>
        </p:nvSpPr>
        <p:spPr>
          <a:xfrm>
            <a:off x="8675280" y="3183480"/>
            <a:ext cx="31384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프로젝트 시연</a:t>
            </a:r>
            <a:endParaRPr lang="en-US" sz="2800" b="0" strike="noStrike" spc="-1">
              <a:latin typeface="Noto Sans CJK KR"/>
            </a:endParaRPr>
          </a:p>
        </p:txBody>
      </p:sp>
      <p:sp>
        <p:nvSpPr>
          <p:cNvPr id="191" name="직사각형 16"/>
          <p:cNvSpPr/>
          <p:nvPr/>
        </p:nvSpPr>
        <p:spPr>
          <a:xfrm>
            <a:off x="8662680" y="2688840"/>
            <a:ext cx="3138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04.</a:t>
            </a:r>
            <a:endParaRPr lang="en-US" sz="3600" b="0" strike="noStrike" spc="-1">
              <a:latin typeface="Noto Sans CJK KR"/>
            </a:endParaRPr>
          </a:p>
        </p:txBody>
      </p:sp>
      <p:sp>
        <p:nvSpPr>
          <p:cNvPr id="192" name="직사각형 12"/>
          <p:cNvSpPr/>
          <p:nvPr/>
        </p:nvSpPr>
        <p:spPr>
          <a:xfrm>
            <a:off x="5424840" y="4505040"/>
            <a:ext cx="31384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28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고찰 및 개선점</a:t>
            </a:r>
            <a:endParaRPr lang="en-US" sz="2800" b="0" strike="noStrike" spc="-1">
              <a:latin typeface="Noto Sans CJK KR"/>
            </a:endParaRPr>
          </a:p>
        </p:txBody>
      </p:sp>
      <p:sp>
        <p:nvSpPr>
          <p:cNvPr id="193" name="직사각형 13"/>
          <p:cNvSpPr/>
          <p:nvPr/>
        </p:nvSpPr>
        <p:spPr>
          <a:xfrm>
            <a:off x="5411880" y="4010400"/>
            <a:ext cx="3138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05.</a:t>
            </a:r>
            <a:endParaRPr lang="en-US" sz="36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21"/>
          <p:cNvSpPr/>
          <p:nvPr/>
        </p:nvSpPr>
        <p:spPr>
          <a:xfrm>
            <a:off x="635040" y="246240"/>
            <a:ext cx="91987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프로젝트 시연</a:t>
            </a:r>
            <a:endParaRPr lang="en-US" sz="4000" b="0" strike="noStrike" spc="-1">
              <a:latin typeface="Noto Sans CJK KR"/>
            </a:endParaRPr>
          </a:p>
        </p:txBody>
      </p:sp>
      <p:pic>
        <p:nvPicPr>
          <p:cNvPr id="2" name="Final_projec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1707" y="1313070"/>
            <a:ext cx="8333653" cy="4687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사각형 3"/>
          <p:cNvSpPr/>
          <p:nvPr/>
        </p:nvSpPr>
        <p:spPr>
          <a:xfrm>
            <a:off x="6282360" y="2652480"/>
            <a:ext cx="5010840" cy="155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800" b="1" strike="noStrike" spc="-1">
                <a:solidFill>
                  <a:srgbClr val="000000"/>
                </a:solidFill>
                <a:latin typeface="Poppins Black"/>
                <a:ea typeface="DejaVu Sans"/>
              </a:rPr>
              <a:t>Section 5.</a:t>
            </a:r>
            <a:endParaRPr lang="en-US" sz="4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4800" b="0" strike="noStrike" spc="-1">
                <a:solidFill>
                  <a:srgbClr val="000000"/>
                </a:solidFill>
                <a:latin typeface="Arial"/>
                <a:ea typeface="DejaVu Sans"/>
              </a:rPr>
              <a:t>고찰 및 개선점 </a:t>
            </a:r>
            <a:endParaRPr lang="en-US" sz="48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1"/>
          <p:cNvSpPr/>
          <p:nvPr/>
        </p:nvSpPr>
        <p:spPr>
          <a:xfrm>
            <a:off x="635040" y="246240"/>
            <a:ext cx="91987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고찰 및 개선점</a:t>
            </a:r>
            <a:endParaRPr lang="en-US" sz="4000" b="0" strike="noStrike" spc="-1">
              <a:latin typeface="Noto Sans CJK KR"/>
            </a:endParaRPr>
          </a:p>
        </p:txBody>
      </p:sp>
      <p:sp>
        <p:nvSpPr>
          <p:cNvPr id="3" name="사각형: 둥근 모서리 12"/>
          <p:cNvSpPr/>
          <p:nvPr/>
        </p:nvSpPr>
        <p:spPr>
          <a:xfrm>
            <a:off x="5736493" y="2023083"/>
            <a:ext cx="3504600" cy="623880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 dirty="0" smtClean="0">
                <a:solidFill>
                  <a:srgbClr val="FFFFFF"/>
                </a:solidFill>
                <a:latin typeface="Poppins Light"/>
                <a:ea typeface="Arial Unicode MS"/>
              </a:rPr>
              <a:t>1. 3D pose estimation</a:t>
            </a:r>
            <a:endParaRPr lang="en-US" sz="2000" b="0" strike="noStrike" spc="-1" dirty="0">
              <a:latin typeface="Noto Sans CJK KR"/>
            </a:endParaRPr>
          </a:p>
        </p:txBody>
      </p:sp>
      <p:sp>
        <p:nvSpPr>
          <p:cNvPr id="4" name="사각형: 둥근 모서리 12"/>
          <p:cNvSpPr/>
          <p:nvPr/>
        </p:nvSpPr>
        <p:spPr>
          <a:xfrm>
            <a:off x="5736493" y="2802250"/>
            <a:ext cx="3504600" cy="623880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FFFFFF"/>
                </a:solidFill>
                <a:latin typeface="Poppins Light"/>
                <a:ea typeface="Arial Unicode MS"/>
              </a:rPr>
              <a:t>2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Poppins Light"/>
                <a:ea typeface="Arial Unicode MS"/>
              </a:rPr>
              <a:t>. </a:t>
            </a:r>
            <a:r>
              <a:rPr lang="en-US" sz="2000" spc="-1" dirty="0" smtClean="0">
                <a:solidFill>
                  <a:srgbClr val="FFFFFF"/>
                </a:solidFill>
                <a:latin typeface="Poppins Light"/>
                <a:ea typeface="Arial Unicode MS"/>
              </a:rPr>
              <a:t>Feedback system</a:t>
            </a:r>
            <a:endParaRPr lang="en-US" sz="2000" b="0" strike="noStrike" spc="-1" dirty="0">
              <a:latin typeface="Noto Sans CJK KR"/>
            </a:endParaRPr>
          </a:p>
        </p:txBody>
      </p:sp>
      <p:pic>
        <p:nvPicPr>
          <p:cNvPr id="8194" name="Picture 2" descr="생각하는 사람 - 생각하는 사람 updated their profile picture.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28" y="42411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구름 모양 설명선 1"/>
          <p:cNvSpPr/>
          <p:nvPr/>
        </p:nvSpPr>
        <p:spPr>
          <a:xfrm>
            <a:off x="3823230" y="1227665"/>
            <a:ext cx="7572903" cy="3933419"/>
          </a:xfrm>
          <a:prstGeom prst="cloudCallout">
            <a:avLst>
              <a:gd name="adj1" fmla="val -56993"/>
              <a:gd name="adj2" fmla="val 43234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12"/>
          <p:cNvSpPr/>
          <p:nvPr/>
        </p:nvSpPr>
        <p:spPr>
          <a:xfrm>
            <a:off x="5736493" y="3617291"/>
            <a:ext cx="3504600" cy="623880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FFFFFF"/>
                </a:solidFill>
                <a:latin typeface="Poppins Light"/>
                <a:ea typeface="Arial Unicode MS"/>
              </a:rPr>
              <a:t>3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Poppins Light"/>
                <a:ea typeface="Arial Unicode MS"/>
              </a:rPr>
              <a:t>. </a:t>
            </a:r>
            <a:r>
              <a:rPr lang="en-US" sz="2000" spc="-1" dirty="0" smtClean="0">
                <a:solidFill>
                  <a:srgbClr val="FFFFFF"/>
                </a:solidFill>
                <a:latin typeface="Poppins Light"/>
                <a:ea typeface="Arial Unicode MS"/>
              </a:rPr>
              <a:t>Improve of voice control</a:t>
            </a:r>
            <a:endParaRPr lang="en-US" sz="2000" b="0" strike="noStrike" spc="-1" dirty="0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5"/>
          <p:cNvSpPr/>
          <p:nvPr/>
        </p:nvSpPr>
        <p:spPr>
          <a:xfrm>
            <a:off x="5840640" y="2418120"/>
            <a:ext cx="4698360" cy="252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8000" b="1" strike="noStrike" spc="-1">
                <a:solidFill>
                  <a:srgbClr val="000000"/>
                </a:solidFill>
                <a:latin typeface="Poppins Black"/>
                <a:ea typeface="Arial Unicode MS"/>
              </a:rPr>
              <a:t>Thanks !</a:t>
            </a:r>
            <a:endParaRPr lang="en-US" sz="80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직사각형 3"/>
          <p:cNvSpPr/>
          <p:nvPr/>
        </p:nvSpPr>
        <p:spPr>
          <a:xfrm>
            <a:off x="6282360" y="2652480"/>
            <a:ext cx="5010840" cy="155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800" b="1" strike="noStrike" spc="-1">
                <a:solidFill>
                  <a:srgbClr val="000000"/>
                </a:solidFill>
                <a:latin typeface="Poppins Black"/>
                <a:ea typeface="DejaVu Sans"/>
              </a:rPr>
              <a:t>Section 1.</a:t>
            </a:r>
            <a:endParaRPr lang="en-US" sz="4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4800" b="0" strike="noStrike" spc="-1">
                <a:solidFill>
                  <a:srgbClr val="000000"/>
                </a:solidFill>
                <a:latin typeface="Arial"/>
                <a:ea typeface="DejaVu Sans"/>
              </a:rPr>
              <a:t>개요 및 개발 목표 </a:t>
            </a:r>
            <a:endParaRPr lang="en-US" sz="48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21"/>
          <p:cNvSpPr/>
          <p:nvPr/>
        </p:nvSpPr>
        <p:spPr>
          <a:xfrm>
            <a:off x="635040" y="246240"/>
            <a:ext cx="8878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ko-KR" altLang="en-US" sz="4000" b="1" spc="-1">
                <a:solidFill>
                  <a:srgbClr val="FFFFFF"/>
                </a:solidFill>
                <a:latin typeface="Poppins Black"/>
                <a:ea typeface="Arial Unicode MS"/>
              </a:rPr>
              <a:t>개요</a:t>
            </a:r>
            <a:endParaRPr lang="en-US" sz="4000" spc="-1">
              <a:solidFill>
                <a:prstClr val="black"/>
              </a:solidFill>
              <a:latin typeface="Noto Sans CJK KR"/>
            </a:endParaRPr>
          </a:p>
        </p:txBody>
      </p:sp>
      <p:sp>
        <p:nvSpPr>
          <p:cNvPr id="4" name="사각형: 둥근 모서리 12"/>
          <p:cNvSpPr/>
          <p:nvPr/>
        </p:nvSpPr>
        <p:spPr>
          <a:xfrm>
            <a:off x="7713969" y="5005574"/>
            <a:ext cx="1212302" cy="386862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altLang="en-US" sz="1600" b="1" spc="-1" smtClean="0">
                <a:solidFill>
                  <a:schemeClr val="bg1"/>
                </a:solidFill>
                <a:latin typeface="Noto Sans CJK KR"/>
              </a:rPr>
              <a:t>경제상황</a:t>
            </a:r>
            <a:endParaRPr lang="en-US" sz="1600" b="1" spc="-1" dirty="0">
              <a:solidFill>
                <a:schemeClr val="bg1"/>
              </a:solidFill>
              <a:latin typeface="Noto Sans CJK KR"/>
            </a:endParaRPr>
          </a:p>
        </p:txBody>
      </p:sp>
      <p:sp>
        <p:nvSpPr>
          <p:cNvPr id="7" name="사각형: 둥근 모서리 12"/>
          <p:cNvSpPr/>
          <p:nvPr/>
        </p:nvSpPr>
        <p:spPr>
          <a:xfrm>
            <a:off x="1717608" y="5005574"/>
            <a:ext cx="1708006" cy="386862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altLang="en-US" sz="1600" b="1" spc="-1" smtClean="0">
                <a:solidFill>
                  <a:schemeClr val="bg1"/>
                </a:solidFill>
                <a:latin typeface="Noto Sans CJK KR"/>
              </a:rPr>
              <a:t>개인의 삶 중시</a:t>
            </a:r>
            <a:endParaRPr lang="en-US" sz="1600" b="1" spc="-1" dirty="0">
              <a:solidFill>
                <a:schemeClr val="bg1"/>
              </a:solidFill>
              <a:latin typeface="Noto Sans CJK KR"/>
            </a:endParaRPr>
          </a:p>
        </p:txBody>
      </p:sp>
      <p:sp>
        <p:nvSpPr>
          <p:cNvPr id="10" name="사각형: 둥근 모서리 12"/>
          <p:cNvSpPr/>
          <p:nvPr/>
        </p:nvSpPr>
        <p:spPr>
          <a:xfrm>
            <a:off x="345811" y="1160974"/>
            <a:ext cx="1796259" cy="389187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altLang="en-US" sz="1600" b="1" spc="-1" dirty="0" smtClean="0">
                <a:solidFill>
                  <a:prstClr val="white"/>
                </a:solidFill>
                <a:latin typeface="Noto Sans CJK KR"/>
              </a:rPr>
              <a:t>개발 배경</a:t>
            </a:r>
            <a:endParaRPr lang="en-US" sz="1600" b="1" spc="-1" dirty="0">
              <a:solidFill>
                <a:prstClr val="white"/>
              </a:solidFill>
              <a:latin typeface="Noto Sans CJK KR"/>
            </a:endParaRPr>
          </a:p>
        </p:txBody>
      </p:sp>
      <p:pic>
        <p:nvPicPr>
          <p:cNvPr id="3" name="Picture 2" descr="취미 일러스트 이미지 - Freepik에서 무료 다운로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9" y="2447792"/>
            <a:ext cx="3680425" cy="245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82" y="2259918"/>
            <a:ext cx="5187950" cy="112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45" y="2820580"/>
            <a:ext cx="5187950" cy="1224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11" y="3433053"/>
            <a:ext cx="5187950" cy="125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0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21"/>
          <p:cNvSpPr/>
          <p:nvPr/>
        </p:nvSpPr>
        <p:spPr>
          <a:xfrm>
            <a:off x="635040" y="246240"/>
            <a:ext cx="8878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Poppins Black"/>
                <a:ea typeface="Arial Unicode MS"/>
              </a:rPr>
              <a:t>개요</a:t>
            </a:r>
            <a:endParaRPr lang="en-US" sz="4000" b="0" strike="noStrike" spc="-1">
              <a:latin typeface="Noto Sans CJK KR"/>
            </a:endParaRPr>
          </a:p>
        </p:txBody>
      </p:sp>
      <p:pic>
        <p:nvPicPr>
          <p:cNvPr id="1026" name="Picture 2" descr="나날이 늘어가는 커버댄스, 저작권 침해일까? &lt; System &lt; 기사본문 - WIPNEW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99" y="1125851"/>
            <a:ext cx="1975223" cy="1112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12"/>
          <p:cNvSpPr/>
          <p:nvPr/>
        </p:nvSpPr>
        <p:spPr>
          <a:xfrm>
            <a:off x="5447831" y="2305606"/>
            <a:ext cx="1037492" cy="386862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600" b="1" spc="-1" dirty="0">
                <a:solidFill>
                  <a:srgbClr val="FFFFFF"/>
                </a:solidFill>
                <a:latin typeface="Poppins Light"/>
              </a:rPr>
              <a:t>춤</a:t>
            </a:r>
            <a:endParaRPr lang="en-US" sz="1600" b="1" strike="noStrike" spc="-1" dirty="0">
              <a:latin typeface="Noto Sans CJK KR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485073" y="2759514"/>
            <a:ext cx="2963008" cy="291904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골프족 위한 여름철 건강기능식품은? : 건강기능식품 소량생산 제조 QO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17" y="4753859"/>
            <a:ext cx="1776555" cy="11843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12"/>
          <p:cNvSpPr/>
          <p:nvPr/>
        </p:nvSpPr>
        <p:spPr>
          <a:xfrm>
            <a:off x="3078048" y="6075171"/>
            <a:ext cx="1037492" cy="386862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600" b="1" spc="-1" dirty="0" smtClean="0">
                <a:solidFill>
                  <a:srgbClr val="FFFFFF"/>
                </a:solidFill>
                <a:latin typeface="Poppins Light"/>
              </a:rPr>
              <a:t>스포츠</a:t>
            </a:r>
            <a:endParaRPr lang="en-US" sz="1600" b="1" strike="noStrike" spc="-1" dirty="0">
              <a:latin typeface="Noto Sans CJK KR"/>
            </a:endParaRPr>
          </a:p>
        </p:txBody>
      </p:sp>
      <p:pic>
        <p:nvPicPr>
          <p:cNvPr id="1030" name="Picture 6" descr="굿닥터 – 안전한 재활 운동을 보장하는 '15초 규칙' - WowSeattle Seattle KC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81" y="4753859"/>
            <a:ext cx="1837942" cy="12133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12"/>
          <p:cNvSpPr/>
          <p:nvPr/>
        </p:nvSpPr>
        <p:spPr>
          <a:xfrm>
            <a:off x="7848306" y="6075171"/>
            <a:ext cx="1037492" cy="386862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600" b="1" strike="noStrike" spc="-1" dirty="0" smtClean="0">
                <a:solidFill>
                  <a:schemeClr val="bg1"/>
                </a:solidFill>
                <a:latin typeface="Noto Sans CJK KR"/>
              </a:rPr>
              <a:t>재활</a:t>
            </a:r>
            <a:endParaRPr lang="en-US" sz="1600" b="1" strike="noStrike" spc="-1" dirty="0">
              <a:solidFill>
                <a:schemeClr val="bg1"/>
              </a:solidFill>
              <a:latin typeface="Noto Sans CJK KR"/>
            </a:endParaRPr>
          </a:p>
        </p:txBody>
      </p:sp>
      <p:sp>
        <p:nvSpPr>
          <p:cNvPr id="10" name="사각형: 둥근 모서리 12"/>
          <p:cNvSpPr/>
          <p:nvPr/>
        </p:nvSpPr>
        <p:spPr>
          <a:xfrm>
            <a:off x="5112541" y="3829850"/>
            <a:ext cx="1691083" cy="778374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600" b="1" strike="noStrike" spc="-1" dirty="0" smtClean="0">
                <a:solidFill>
                  <a:schemeClr val="bg1"/>
                </a:solidFill>
                <a:latin typeface="Noto Sans CJK KR"/>
              </a:rPr>
              <a:t>자세 확인 </a:t>
            </a:r>
            <a:endParaRPr lang="en-US" altLang="ko-KR" sz="1600" b="1" strike="noStrike" spc="-1" dirty="0" smtClean="0">
              <a:solidFill>
                <a:schemeClr val="bg1"/>
              </a:solidFill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altLang="en-US" sz="1600" b="1" strike="noStrike" spc="-1" dirty="0" smtClean="0">
                <a:solidFill>
                  <a:schemeClr val="bg1"/>
                </a:solidFill>
                <a:latin typeface="Noto Sans CJK KR"/>
              </a:rPr>
              <a:t>프로그램</a:t>
            </a:r>
            <a:endParaRPr lang="en-US" sz="1600" b="1" strike="noStrike" spc="-1" dirty="0">
              <a:solidFill>
                <a:schemeClr val="bg1"/>
              </a:solidFill>
              <a:latin typeface="Noto Sans CJK KR"/>
            </a:endParaRPr>
          </a:p>
        </p:txBody>
      </p:sp>
      <p:sp>
        <p:nvSpPr>
          <p:cNvPr id="11" name="사각형: 둥근 모서리 12"/>
          <p:cNvSpPr/>
          <p:nvPr/>
        </p:nvSpPr>
        <p:spPr>
          <a:xfrm>
            <a:off x="345811" y="1160974"/>
            <a:ext cx="1796259" cy="389187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altLang="en-US" sz="1600" b="1" spc="-1" dirty="0" smtClean="0">
                <a:solidFill>
                  <a:prstClr val="white"/>
                </a:solidFill>
                <a:latin typeface="Noto Sans CJK KR"/>
              </a:rPr>
              <a:t>활용 분야</a:t>
            </a:r>
            <a:endParaRPr lang="en-US" sz="1600" b="1" spc="-1" dirty="0">
              <a:solidFill>
                <a:prstClr val="white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Box 21"/>
          <p:cNvSpPr/>
          <p:nvPr/>
        </p:nvSpPr>
        <p:spPr>
          <a:xfrm>
            <a:off x="635040" y="246240"/>
            <a:ext cx="8878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Poppins Black"/>
                <a:ea typeface="DejaVu Sans"/>
              </a:rPr>
              <a:t>개발 목표</a:t>
            </a:r>
            <a:endParaRPr lang="en-US" sz="4000" b="0" strike="noStrike" spc="-1">
              <a:latin typeface="Noto Sans CJK KR"/>
            </a:endParaRPr>
          </a:p>
        </p:txBody>
      </p:sp>
      <p:sp>
        <p:nvSpPr>
          <p:cNvPr id="197" name="사각형: 둥근 모서리 7"/>
          <p:cNvSpPr/>
          <p:nvPr/>
        </p:nvSpPr>
        <p:spPr>
          <a:xfrm>
            <a:off x="1471680" y="4512960"/>
            <a:ext cx="3504240" cy="623520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Person tracking</a:t>
            </a:r>
            <a:endParaRPr lang="en-US" sz="2000" b="0" strike="noStrike" spc="-1">
              <a:latin typeface="Noto Sans CJK KR"/>
            </a:endParaRPr>
          </a:p>
        </p:txBody>
      </p:sp>
      <p:pic>
        <p:nvPicPr>
          <p:cNvPr id="198" name="그림 3"/>
          <p:cNvPicPr/>
          <p:nvPr/>
        </p:nvPicPr>
        <p:blipFill>
          <a:blip r:embed="rId2"/>
          <a:stretch/>
        </p:blipFill>
        <p:spPr>
          <a:xfrm>
            <a:off x="979200" y="1309320"/>
            <a:ext cx="4489560" cy="3020760"/>
          </a:xfrm>
          <a:prstGeom prst="rect">
            <a:avLst/>
          </a:prstGeom>
          <a:ln w="0">
            <a:noFill/>
          </a:ln>
        </p:spPr>
      </p:pic>
      <p:pic>
        <p:nvPicPr>
          <p:cNvPr id="199" name="그림 4"/>
          <p:cNvPicPr/>
          <p:nvPr/>
        </p:nvPicPr>
        <p:blipFill>
          <a:blip r:embed="rId3"/>
          <a:stretch/>
        </p:blipFill>
        <p:spPr>
          <a:xfrm>
            <a:off x="6922800" y="1309320"/>
            <a:ext cx="4342680" cy="3020760"/>
          </a:xfrm>
          <a:prstGeom prst="rect">
            <a:avLst/>
          </a:prstGeom>
          <a:ln w="0">
            <a:noFill/>
          </a:ln>
        </p:spPr>
      </p:pic>
      <p:sp>
        <p:nvSpPr>
          <p:cNvPr id="200" name="사각형: 둥근 모서리 4"/>
          <p:cNvSpPr/>
          <p:nvPr/>
        </p:nvSpPr>
        <p:spPr>
          <a:xfrm>
            <a:off x="7532640" y="4512960"/>
            <a:ext cx="3504240" cy="623520"/>
          </a:xfrm>
          <a:prstGeom prst="roundRect">
            <a:avLst>
              <a:gd name="adj" fmla="val 50000"/>
            </a:avLst>
          </a:prstGeom>
          <a:solidFill>
            <a:srgbClr val="0058F8"/>
          </a:solidFill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Poppins Light"/>
                <a:ea typeface="Arial Unicode MS"/>
              </a:rPr>
              <a:t>Pose estimation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201" name="TextBox 6"/>
          <p:cNvSpPr/>
          <p:nvPr/>
        </p:nvSpPr>
        <p:spPr>
          <a:xfrm>
            <a:off x="979200" y="5319360"/>
            <a:ext cx="1028628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Person Tracking</a:t>
            </a:r>
            <a:r>
              <a:rPr lang="ko-K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을 통해 사람을 추적하고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Pose Estimation</a:t>
            </a:r>
            <a:r>
              <a:rPr lang="ko-K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을 통해 사람들의 움직임을 분석하여 다양한 </a:t>
            </a:r>
            <a:r>
              <a:rPr lang="ko-KR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컨텐츠를</a:t>
            </a:r>
            <a:r>
              <a:rPr lang="ko-K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제공하는 프로그램을 개발하는 것을 목표</a:t>
            </a:r>
            <a:endParaRPr lang="en-US" sz="2000" b="0" strike="noStrike" spc="-1" dirty="0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 3"/>
          <p:cNvSpPr/>
          <p:nvPr/>
        </p:nvSpPr>
        <p:spPr>
          <a:xfrm>
            <a:off x="6282360" y="2652480"/>
            <a:ext cx="5010840" cy="155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800" b="1" strike="noStrike" spc="-1">
                <a:solidFill>
                  <a:srgbClr val="000000"/>
                </a:solidFill>
                <a:latin typeface="Poppins Black"/>
                <a:ea typeface="DejaVu Sans"/>
              </a:rPr>
              <a:t>Section 2.</a:t>
            </a:r>
            <a:endParaRPr lang="en-US" sz="4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4800" b="0" strike="noStrike" spc="-1">
                <a:solidFill>
                  <a:srgbClr val="000000"/>
                </a:solidFill>
                <a:latin typeface="Arial"/>
                <a:ea typeface="DejaVu Sans"/>
              </a:rPr>
              <a:t>R&amp;R </a:t>
            </a:r>
            <a:r>
              <a:rPr lang="ko-KR" sz="4800" b="0" strike="noStrike" spc="-1">
                <a:solidFill>
                  <a:srgbClr val="000000"/>
                </a:solidFill>
                <a:latin typeface="Arial"/>
                <a:ea typeface="DejaVu Sans"/>
              </a:rPr>
              <a:t>및 스케쥴</a:t>
            </a:r>
            <a:endParaRPr lang="en-US" sz="48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1"/>
          <p:cNvSpPr/>
          <p:nvPr/>
        </p:nvSpPr>
        <p:spPr>
          <a:xfrm>
            <a:off x="635040" y="246240"/>
            <a:ext cx="8878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spc="-1">
                <a:solidFill>
                  <a:srgbClr val="FFFFFF"/>
                </a:solidFill>
                <a:latin typeface="Poppins Black"/>
                <a:ea typeface="DejaVu Sans"/>
              </a:rPr>
              <a:t>R &amp; R</a:t>
            </a:r>
            <a:endParaRPr lang="en-US" sz="4000" b="0" strike="noStrike" spc="-1">
              <a:latin typeface="Noto Sans CJK KR"/>
            </a:endParaRPr>
          </a:p>
        </p:txBody>
      </p:sp>
      <p:sp>
        <p:nvSpPr>
          <p:cNvPr id="204" name="직사각형 2"/>
          <p:cNvSpPr/>
          <p:nvPr/>
        </p:nvSpPr>
        <p:spPr>
          <a:xfrm>
            <a:off x="1394280" y="2053080"/>
            <a:ext cx="4367880" cy="1276200"/>
          </a:xfrm>
          <a:prstGeom prst="rect">
            <a:avLst/>
          </a:prstGeom>
          <a:noFill/>
          <a:ln w="57150">
            <a:solidFill>
              <a:srgbClr val="005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모서리가 둥근 직사각형 1"/>
          <p:cNvSpPr/>
          <p:nvPr/>
        </p:nvSpPr>
        <p:spPr>
          <a:xfrm>
            <a:off x="531360" y="2173680"/>
            <a:ext cx="1779840" cy="1034640"/>
          </a:xfrm>
          <a:prstGeom prst="roundRect">
            <a:avLst>
              <a:gd name="adj" fmla="val 16667"/>
            </a:avLst>
          </a:prstGeom>
          <a:solidFill>
            <a:srgbClr val="005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신현택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06" name="직사각형 4"/>
          <p:cNvSpPr/>
          <p:nvPr/>
        </p:nvSpPr>
        <p:spPr>
          <a:xfrm>
            <a:off x="1394280" y="4071600"/>
            <a:ext cx="4367880" cy="1276200"/>
          </a:xfrm>
          <a:prstGeom prst="rect">
            <a:avLst/>
          </a:prstGeom>
          <a:noFill/>
          <a:ln w="57150">
            <a:solidFill>
              <a:srgbClr val="005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모서리가 둥근 직사각형 5"/>
          <p:cNvSpPr/>
          <p:nvPr/>
        </p:nvSpPr>
        <p:spPr>
          <a:xfrm>
            <a:off x="531360" y="4192560"/>
            <a:ext cx="1779840" cy="1034640"/>
          </a:xfrm>
          <a:prstGeom prst="roundRect">
            <a:avLst>
              <a:gd name="adj" fmla="val 16667"/>
            </a:avLst>
          </a:prstGeom>
          <a:solidFill>
            <a:srgbClr val="005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김우석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08" name="직사각형 6"/>
          <p:cNvSpPr/>
          <p:nvPr/>
        </p:nvSpPr>
        <p:spPr>
          <a:xfrm>
            <a:off x="7053120" y="2053080"/>
            <a:ext cx="4367880" cy="1276200"/>
          </a:xfrm>
          <a:prstGeom prst="rect">
            <a:avLst/>
          </a:prstGeom>
          <a:noFill/>
          <a:ln w="57150">
            <a:solidFill>
              <a:srgbClr val="005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모서리가 둥근 직사각형 7"/>
          <p:cNvSpPr/>
          <p:nvPr/>
        </p:nvSpPr>
        <p:spPr>
          <a:xfrm>
            <a:off x="6190560" y="2173680"/>
            <a:ext cx="1779840" cy="1034640"/>
          </a:xfrm>
          <a:prstGeom prst="roundRect">
            <a:avLst>
              <a:gd name="adj" fmla="val 16667"/>
            </a:avLst>
          </a:prstGeom>
          <a:solidFill>
            <a:srgbClr val="005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엄재식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10" name="직사각형 8"/>
          <p:cNvSpPr/>
          <p:nvPr/>
        </p:nvSpPr>
        <p:spPr>
          <a:xfrm>
            <a:off x="7053120" y="4071600"/>
            <a:ext cx="4367880" cy="1276200"/>
          </a:xfrm>
          <a:prstGeom prst="rect">
            <a:avLst/>
          </a:prstGeom>
          <a:noFill/>
          <a:ln w="57150">
            <a:solidFill>
              <a:srgbClr val="005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모서리가 둥근 직사각형 9"/>
          <p:cNvSpPr/>
          <p:nvPr/>
        </p:nvSpPr>
        <p:spPr>
          <a:xfrm>
            <a:off x="6190560" y="4192560"/>
            <a:ext cx="1779840" cy="1034640"/>
          </a:xfrm>
          <a:prstGeom prst="roundRect">
            <a:avLst>
              <a:gd name="adj" fmla="val 16667"/>
            </a:avLst>
          </a:prstGeom>
          <a:solidFill>
            <a:srgbClr val="005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허환욱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12" name="TextBox 3"/>
          <p:cNvSpPr/>
          <p:nvPr/>
        </p:nvSpPr>
        <p:spPr>
          <a:xfrm>
            <a:off x="2381040" y="2225520"/>
            <a:ext cx="310716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프로젝트 리더</a:t>
            </a: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프로그램 통합 작업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213" name="TextBox 11"/>
          <p:cNvSpPr/>
          <p:nvPr/>
        </p:nvSpPr>
        <p:spPr>
          <a:xfrm>
            <a:off x="8039880" y="2225520"/>
            <a:ext cx="310716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프로젝트 매니저</a:t>
            </a: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음성 인식 기능 개발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214" name="TextBox 12"/>
          <p:cNvSpPr/>
          <p:nvPr/>
        </p:nvSpPr>
        <p:spPr>
          <a:xfrm>
            <a:off x="8039880" y="4244040"/>
            <a:ext cx="33811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프로젝트 팀원</a:t>
            </a: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Pose Estimation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기능 개발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15" name="TextBox 13"/>
          <p:cNvSpPr/>
          <p:nvPr/>
        </p:nvSpPr>
        <p:spPr>
          <a:xfrm>
            <a:off x="2381040" y="4248360"/>
            <a:ext cx="310716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프로젝트 팀원</a:t>
            </a: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통신 프로토콜 개발</a:t>
            </a:r>
            <a:endParaRPr lang="en-US" sz="2000" b="0" strike="noStrike" spc="-1"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Box 21"/>
          <p:cNvSpPr/>
          <p:nvPr/>
        </p:nvSpPr>
        <p:spPr>
          <a:xfrm>
            <a:off x="635040" y="246240"/>
            <a:ext cx="8878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000" b="1" strike="noStrike" spc="-1">
                <a:solidFill>
                  <a:srgbClr val="FFFFFF"/>
                </a:solidFill>
                <a:latin typeface="Poppins Black"/>
                <a:ea typeface="DejaVu Sans"/>
              </a:rPr>
              <a:t>스케쥴</a:t>
            </a:r>
            <a:endParaRPr lang="en-US" sz="4000" b="0" strike="noStrike" spc="-1">
              <a:latin typeface="Noto Sans CJK KR"/>
            </a:endParaRPr>
          </a:p>
        </p:txBody>
      </p:sp>
      <p:graphicFrame>
        <p:nvGraphicFramePr>
          <p:cNvPr id="217" name="표 10"/>
          <p:cNvGraphicFramePr/>
          <p:nvPr/>
        </p:nvGraphicFramePr>
        <p:xfrm>
          <a:off x="293400" y="1794240"/>
          <a:ext cx="11576160" cy="4812120"/>
        </p:xfrm>
        <a:graphic>
          <a:graphicData uri="http://schemas.openxmlformats.org/drawingml/2006/table">
            <a:tbl>
              <a:tblPr/>
              <a:tblGrid>
                <a:gridCol w="293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6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25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51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4/5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4/8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4/9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4/10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4/11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4/12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4/15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4/16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4/17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4/18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4/19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4/22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Person Tracking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분석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25CA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25CA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25CA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Pose Estimation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분석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A3EC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A3EC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A3EC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Model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결합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F3DC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F3DC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F3DC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F3DC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Pose Angle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계산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73EC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73EC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입력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,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출력 영상 결합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349C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음성 인식 기능 제작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96DB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96DB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96DB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기능 결합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4BAA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4BAA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UI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제작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5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버그 수정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A8DC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A8DC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A8D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발표 자료 제작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8B4B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8B4B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8B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4864</TotalTime>
  <Words>336</Words>
  <Application>Microsoft Office PowerPoint</Application>
  <PresentationFormat>와이드스크린</PresentationFormat>
  <Paragraphs>117</Paragraphs>
  <Slides>23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Arial Unicode MS</vt:lpstr>
      <vt:lpstr>DejaVu Sans</vt:lpstr>
      <vt:lpstr>Noto Sans CJK KR</vt:lpstr>
      <vt:lpstr>Noto Serif CJK KR</vt:lpstr>
      <vt:lpstr>Poppins Black</vt:lpstr>
      <vt:lpstr>Poppins Light</vt:lpstr>
      <vt:lpstr>Arial</vt:lpstr>
      <vt:lpstr>Symbol</vt:lpstr>
      <vt:lpstr>Wingdings</vt:lpstr>
      <vt:lpstr>Office Theme</vt:lpstr>
      <vt:lpstr>Office Theme</vt:lpstr>
      <vt:lpstr>Office Theme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5</dc:creator>
  <dc:description/>
  <cp:lastModifiedBy>ChanYoeng</cp:lastModifiedBy>
  <cp:revision>389</cp:revision>
  <dcterms:created xsi:type="dcterms:W3CDTF">2019-04-06T05:20:47Z</dcterms:created>
  <dcterms:modified xsi:type="dcterms:W3CDTF">2024-04-22T05:56:27Z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와이드스크린</vt:lpwstr>
  </property>
  <property fmtid="{D5CDD505-2E9C-101B-9397-08002B2CF9AE}" pid="4" name="Slides">
    <vt:i4>22</vt:i4>
  </property>
</Properties>
</file>